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  <p:sldMasterId id="2147483648" r:id="rId2"/>
  </p:sldMasterIdLst>
  <p:notesMasterIdLst>
    <p:notesMasterId r:id="rId17"/>
  </p:notesMasterIdLst>
  <p:handoutMasterIdLst>
    <p:handoutMasterId r:id="rId18"/>
  </p:handoutMasterIdLst>
  <p:sldIdLst>
    <p:sldId id="259" r:id="rId3"/>
    <p:sldId id="258" r:id="rId4"/>
    <p:sldId id="260" r:id="rId5"/>
    <p:sldId id="261" r:id="rId6"/>
    <p:sldId id="262" r:id="rId7"/>
    <p:sldId id="263" r:id="rId8"/>
    <p:sldId id="265" r:id="rId9"/>
    <p:sldId id="264" r:id="rId10"/>
    <p:sldId id="269" r:id="rId11"/>
    <p:sldId id="270" r:id="rId12"/>
    <p:sldId id="266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2B30"/>
    <a:srgbClr val="87AA13"/>
    <a:srgbClr val="726759"/>
    <a:srgbClr val="D83112"/>
    <a:srgbClr val="C32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7A481-2301-1242-8694-036D1FB854AD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7903D-9A34-3B4E-9FD0-03BEA6055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102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BA93A-E0EA-4A48-9220-3919A15C3286}" type="datetimeFigureOut">
              <a:rPr lang="en-US" smtClean="0"/>
              <a:t>5/13/2015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BAC36-F619-A14F-A5C3-4C2012D97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02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984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8194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4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9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2061305"/>
            <a:ext cx="8242937" cy="1470025"/>
          </a:xfrm>
        </p:spPr>
        <p:txBody>
          <a:bodyPr>
            <a:normAutofit/>
          </a:bodyPr>
          <a:lstStyle>
            <a:lvl1pPr>
              <a:defRPr sz="4000" b="1" i="0">
                <a:solidFill>
                  <a:srgbClr val="D32B30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06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0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9520" y="4406900"/>
            <a:ext cx="7772400" cy="1362075"/>
          </a:xfrm>
        </p:spPr>
        <p:txBody>
          <a:bodyPr anchor="t"/>
          <a:lstStyle>
            <a:lvl1pPr algn="l">
              <a:defRPr sz="4000" b="1" i="0" cap="none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3381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3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77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600">
                <a:latin typeface="Arial"/>
                <a:cs typeface="Arial"/>
              </a:defRPr>
            </a:lvl3pPr>
            <a:lvl4pPr>
              <a:defRPr sz="1400">
                <a:latin typeface="Arial"/>
                <a:cs typeface="Arial"/>
              </a:defRPr>
            </a:lvl4pPr>
            <a:lvl5pPr>
              <a:defRPr sz="14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600">
                <a:latin typeface="Arial"/>
                <a:cs typeface="Arial"/>
              </a:defRPr>
            </a:lvl3pPr>
            <a:lvl4pPr>
              <a:defRPr sz="1400">
                <a:latin typeface="Arial"/>
                <a:cs typeface="Arial"/>
              </a:defRPr>
            </a:lvl4pPr>
            <a:lvl5pPr>
              <a:defRPr sz="14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6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9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5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4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206130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i="0" kern="1200">
                <a:solidFill>
                  <a:srgbClr val="D32B30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371600" y="3427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Presented by (Name)</a:t>
            </a:r>
          </a:p>
          <a:p>
            <a:r>
              <a:rPr lang="en-US" smtClean="0"/>
              <a:t>xx/xx/xxxx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58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457200" y="5978880"/>
            <a:ext cx="5353511" cy="332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100" dirty="0" err="1" smtClean="0">
                <a:solidFill>
                  <a:schemeClr val="bg1"/>
                </a:solidFill>
                <a:latin typeface="Arial"/>
                <a:cs typeface="Arial"/>
              </a:rPr>
              <a:t>Restaurant.org</a:t>
            </a:r>
            <a:r>
              <a:rPr lang="en-US" sz="1100" dirty="0" smtClean="0">
                <a:solidFill>
                  <a:schemeClr val="bg1"/>
                </a:solidFill>
                <a:latin typeface="Arial"/>
                <a:cs typeface="Arial"/>
              </a:rPr>
              <a:t>/Show</a:t>
            </a:r>
            <a:r>
              <a:rPr lang="en-US" sz="1100" baseline="0" dirty="0" smtClean="0">
                <a:solidFill>
                  <a:schemeClr val="bg1"/>
                </a:solidFill>
                <a:latin typeface="Arial"/>
                <a:cs typeface="Arial"/>
              </a:rPr>
              <a:t>  |  </a:t>
            </a:r>
            <a:r>
              <a:rPr lang="en-US" sz="1100" dirty="0" smtClean="0">
                <a:solidFill>
                  <a:schemeClr val="bg1"/>
                </a:solidFill>
                <a:latin typeface="Arial"/>
                <a:cs typeface="Arial"/>
              </a:rPr>
              <a:t>#</a:t>
            </a:r>
            <a:r>
              <a:rPr lang="en-US" sz="1100" dirty="0" err="1" smtClean="0">
                <a:solidFill>
                  <a:schemeClr val="bg1"/>
                </a:solidFill>
                <a:latin typeface="Arial"/>
                <a:cs typeface="Arial"/>
              </a:rPr>
              <a:t>NRAShow</a:t>
            </a:r>
            <a:endParaRPr lang="en-US" sz="11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B51708C-B36D-C64B-8DBB-B826442A572D}" type="datetime1">
              <a:rPr lang="en-US" smtClean="0"/>
              <a:pPr/>
              <a:t>5/13/2015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8769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7753C271-AFE2-7C49-8C0E-0E675D0F79A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75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mailto:lplave@plavekoch.com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771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Vicarious Liability and “Joint Employer” Issues in Franchising May 2015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Presented by </a:t>
            </a:r>
            <a:endParaRPr lang="en-US" sz="1800" b="1" dirty="0" smtClean="0"/>
          </a:p>
          <a:p>
            <a:r>
              <a:rPr lang="en-US" sz="1800" b="1" dirty="0" smtClean="0"/>
              <a:t>Michael H. Seid and Lee Plave</a:t>
            </a:r>
            <a:endParaRPr lang="en-US" sz="1800" b="1" dirty="0" smtClean="0"/>
          </a:p>
          <a:p>
            <a:r>
              <a:rPr lang="en-US" sz="1800" b="1" dirty="0" smtClean="0"/>
              <a:t>May 19, 2015</a:t>
            </a:r>
          </a:p>
        </p:txBody>
      </p:sp>
    </p:spTree>
    <p:extLst>
      <p:ext uri="{BB962C8B-B14F-4D97-AF65-F5344CB8AC3E}">
        <p14:creationId xmlns:p14="http://schemas.microsoft.com/office/powerpoint/2010/main" val="97243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Employer – The Courts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en-US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Co-employment cases </a:t>
            </a:r>
            <a:r>
              <a:rPr lang="en-US" sz="2200" dirty="0"/>
              <a:t>– courts may allow claim of “joint employer” status to survive </a:t>
            </a:r>
            <a:r>
              <a:rPr lang="en-US" sz="2200" dirty="0" smtClean="0"/>
              <a:t>motion </a:t>
            </a:r>
            <a:r>
              <a:rPr lang="en-US" sz="2200" dirty="0"/>
              <a:t>to dismiss </a:t>
            </a:r>
            <a:r>
              <a:rPr lang="en-US" sz="2200" dirty="0" smtClean="0"/>
              <a:t>– in order to </a:t>
            </a:r>
            <a:r>
              <a:rPr lang="en-US" sz="2200" dirty="0"/>
              <a:t>determine the facts</a:t>
            </a:r>
          </a:p>
          <a:p>
            <a:pPr marL="576072" lvl="2" indent="-173736">
              <a:spcAft>
                <a:spcPts val="1200"/>
              </a:spcAft>
            </a:pPr>
            <a:r>
              <a:rPr lang="en-US" sz="2200" i="1" u="sng" dirty="0"/>
              <a:t>Cordova v </a:t>
            </a:r>
            <a:r>
              <a:rPr lang="en-US" sz="2200" i="1" u="sng" dirty="0" err="1"/>
              <a:t>SCCF</a:t>
            </a:r>
            <a:r>
              <a:rPr lang="en-US" sz="2200" i="1" u="sng" dirty="0"/>
              <a:t> Inc.</a:t>
            </a:r>
            <a:r>
              <a:rPr lang="en-US" sz="2200" dirty="0"/>
              <a:t>, 2014 WL 3512838 </a:t>
            </a:r>
            <a:r>
              <a:rPr lang="en-US" sz="2200" dirty="0" smtClean="0"/>
              <a:t>(S.D.N.Y. </a:t>
            </a:r>
            <a:r>
              <a:rPr lang="en-US" sz="2200" dirty="0"/>
              <a:t>2014)</a:t>
            </a:r>
          </a:p>
          <a:p>
            <a:pPr marL="576072" lvl="2" indent="-173736">
              <a:spcAft>
                <a:spcPts val="1200"/>
              </a:spcAft>
            </a:pPr>
            <a:r>
              <a:rPr lang="en-US" sz="2200" i="1" u="sng" dirty="0"/>
              <a:t>Olvera v. </a:t>
            </a:r>
            <a:r>
              <a:rPr lang="en-US" sz="2200" i="1" u="sng" dirty="0" err="1"/>
              <a:t>Bareberger</a:t>
            </a:r>
            <a:r>
              <a:rPr lang="en-US" sz="2200" i="1" u="sng" dirty="0"/>
              <a:t> Group</a:t>
            </a:r>
            <a:r>
              <a:rPr lang="en-US" sz="2200" dirty="0"/>
              <a:t>, 2014 WL 3388649 </a:t>
            </a:r>
            <a:r>
              <a:rPr lang="en-US" sz="2200" dirty="0" smtClean="0"/>
              <a:t>(S.D.N.Y. </a:t>
            </a:r>
            <a:r>
              <a:rPr lang="en-US" sz="2200" dirty="0"/>
              <a:t>2014)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9273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A Call to Excellence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4038600" cy="4530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charset="2"/>
              <a:buNone/>
            </a:pPr>
            <a:endParaRPr lang="en-US" altLang="en-US" sz="3200" b="1" smtClean="0">
              <a:cs typeface="Times New Roman" charset="0"/>
            </a:endParaRPr>
          </a:p>
          <a:p>
            <a:pPr algn="ctr">
              <a:buFont typeface="Wingdings" charset="2"/>
              <a:buNone/>
            </a:pPr>
            <a:endParaRPr lang="en-US" altLang="en-US" sz="3200" b="1" smtClean="0">
              <a:cs typeface="Times New Roman" charset="0"/>
            </a:endParaRPr>
          </a:p>
          <a:p>
            <a:pPr algn="ctr">
              <a:buFont typeface="Wingdings" charset="2"/>
              <a:buNone/>
            </a:pPr>
            <a:r>
              <a:rPr lang="en-US" altLang="en-US" sz="3200" b="1" smtClean="0">
                <a:cs typeface="Times New Roman" charset="0"/>
              </a:rPr>
              <a:t>Are Disclaimers Enough?</a:t>
            </a:r>
            <a:endParaRPr lang="en-US" altLang="en-US" sz="3200" i="1" dirty="0" smtClean="0"/>
          </a:p>
        </p:txBody>
      </p:sp>
      <p:pic>
        <p:nvPicPr>
          <p:cNvPr id="7" name="Picture 6" descr="C:\Users\Marla\Downloads\Dollarphotoclub_557234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712" y="1144608"/>
            <a:ext cx="3505200" cy="464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22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A Call to Excellence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4038600" cy="4530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 smtClean="0"/>
              <a:t>Training</a:t>
            </a:r>
            <a:r>
              <a:rPr lang="en-US" altLang="en-US" sz="3200" b="1" i="1" dirty="0"/>
              <a:t>, </a:t>
            </a:r>
            <a:r>
              <a:rPr lang="en-US" altLang="en-US" sz="3200" b="1" i="1" dirty="0" smtClean="0"/>
              <a:t>Site Visits, and Manuals:</a:t>
            </a:r>
            <a:endParaRPr lang="en-US" altLang="en-US" sz="3200" b="1" i="1" dirty="0"/>
          </a:p>
          <a:p>
            <a:pPr marL="0">
              <a:spcBef>
                <a:spcPts val="0"/>
              </a:spcBef>
              <a:buNone/>
            </a:pPr>
            <a:endParaRPr lang="en-US" altLang="en-US" sz="3200" b="1" i="1" dirty="0" smtClean="0"/>
          </a:p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 smtClean="0"/>
              <a:t>Effect on Joint Employment </a:t>
            </a:r>
            <a:endParaRPr lang="en-US" altLang="en-US" sz="3200" b="1" i="1" dirty="0"/>
          </a:p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/>
              <a:t>and 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/>
              <a:t>Vicarious Liability?</a:t>
            </a:r>
          </a:p>
        </p:txBody>
      </p:sp>
      <p:pic>
        <p:nvPicPr>
          <p:cNvPr id="5" name="Picture 7" descr="C:\Users\Marla\Downloads\Dollarphotoclub_60117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62351"/>
            <a:ext cx="3200400" cy="2237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C:\Users\Marla\Downloads\Dollarphotoclub_6979068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076970"/>
            <a:ext cx="3200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57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A Call to Excellence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4038600" cy="45307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 smtClean="0"/>
              <a:t>Training</a:t>
            </a:r>
            <a:r>
              <a:rPr lang="en-US" altLang="en-US" sz="3200" b="1" i="1" dirty="0"/>
              <a:t>, </a:t>
            </a:r>
            <a:r>
              <a:rPr lang="en-US" altLang="en-US" sz="3200" b="1" i="1" dirty="0" smtClean="0"/>
              <a:t>Site Visits, and Manuals:</a:t>
            </a:r>
            <a:endParaRPr lang="en-US" altLang="en-US" sz="3200" b="1" i="1" dirty="0"/>
          </a:p>
          <a:p>
            <a:pPr marL="0">
              <a:spcBef>
                <a:spcPts val="0"/>
              </a:spcBef>
              <a:buNone/>
            </a:pPr>
            <a:endParaRPr lang="en-US" altLang="en-US" sz="3200" b="1" i="1" dirty="0" smtClean="0"/>
          </a:p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 smtClean="0"/>
              <a:t>Effect on Joint Employment </a:t>
            </a:r>
            <a:endParaRPr lang="en-US" altLang="en-US" sz="3200" b="1" i="1" dirty="0"/>
          </a:p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/>
              <a:t>and </a:t>
            </a:r>
          </a:p>
          <a:p>
            <a:pPr marL="0">
              <a:spcBef>
                <a:spcPts val="0"/>
              </a:spcBef>
              <a:buNone/>
            </a:pPr>
            <a:r>
              <a:rPr lang="en-US" altLang="en-US" sz="3200" b="1" i="1" dirty="0"/>
              <a:t>Vicarious Liability?</a:t>
            </a:r>
          </a:p>
        </p:txBody>
      </p:sp>
      <p:pic>
        <p:nvPicPr>
          <p:cNvPr id="9" name="Picture 4" descr="C:\Users\Marla\Downloads\Dollarphotoclub_6767446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73"/>
          <a:stretch/>
        </p:blipFill>
        <p:spPr bwMode="auto">
          <a:xfrm>
            <a:off x="4495800" y="1855470"/>
            <a:ext cx="4106103" cy="283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26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/>
              <a:t>Michael H. </a:t>
            </a:r>
            <a:r>
              <a:rPr lang="en-US" b="1" dirty="0" smtClean="0"/>
              <a:t>Seid</a:t>
            </a:r>
            <a:br>
              <a:rPr lang="en-US" b="1" dirty="0" smtClean="0"/>
            </a:br>
            <a:r>
              <a:rPr lang="en-US" b="1" dirty="0" smtClean="0"/>
              <a:t>Managing Director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err="1" smtClean="0"/>
              <a:t>MSA</a:t>
            </a:r>
            <a:r>
              <a:rPr lang="en-US" b="1" dirty="0" smtClean="0"/>
              <a:t> Worldwide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94 Mohegan </a:t>
            </a:r>
            <a:r>
              <a:rPr lang="en-US" dirty="0" smtClean="0"/>
              <a:t>Drive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West Hartford, CT 06117</a:t>
            </a:r>
            <a:br>
              <a:rPr lang="en-US" dirty="0"/>
            </a:br>
            <a:r>
              <a:rPr lang="en-US" dirty="0"/>
              <a:t>(860) </a:t>
            </a:r>
            <a:r>
              <a:rPr lang="en-US" dirty="0" smtClean="0"/>
              <a:t>523-4257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/>
              <a:t>mseid@msaworldwide.com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smtClean="0"/>
              <a:t>Lee J. Plave</a:t>
            </a:r>
            <a:br>
              <a:rPr lang="en-US" b="1" dirty="0" smtClean="0"/>
            </a:br>
            <a:r>
              <a:rPr lang="en-US" b="1" dirty="0" smtClean="0"/>
              <a:t>Co-Founding Partner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Plave Koch PLC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smtClean="0"/>
              <a:t>12005 Sunrise Valley Drive Suite 200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smtClean="0"/>
              <a:t>Reston, Virginia 20191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smtClean="0"/>
              <a:t>(703) 774-1203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smtClean="0">
                <a:hlinkClick r:id="rId2"/>
              </a:rPr>
              <a:t>lplave@plavekoch.com</a:t>
            </a:r>
            <a:endParaRPr lang="en-US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smtClean="0"/>
              <a:t> @LJPlave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070" y="5164464"/>
            <a:ext cx="548640" cy="30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5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 </a:t>
            </a:r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Vicarious Liability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In franchising, when the franchisor is deemed responsible for something that the franchisee does or that takes place at the franchisee’s unit.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Examples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Slip-and-fall causing injury to plaintiff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Foodborne illness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Design defect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Criminal 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Based on theory of “</a:t>
            </a:r>
            <a:r>
              <a:rPr lang="en-US" sz="2200" b="1" dirty="0" smtClean="0">
                <a:latin typeface="Arial"/>
                <a:cs typeface="Arial"/>
              </a:rPr>
              <a:t>Actual Agency</a:t>
            </a:r>
            <a:r>
              <a:rPr lang="en-US" sz="2200" dirty="0" smtClean="0">
                <a:latin typeface="Arial"/>
                <a:cs typeface="Arial"/>
              </a:rPr>
              <a:t>” or “</a:t>
            </a:r>
            <a:r>
              <a:rPr lang="en-US" sz="2200" b="1" dirty="0" smtClean="0">
                <a:latin typeface="Arial"/>
                <a:cs typeface="Arial"/>
              </a:rPr>
              <a:t>Apparent Agency</a:t>
            </a:r>
            <a:r>
              <a:rPr lang="en-US" sz="2200" dirty="0" smtClean="0">
                <a:latin typeface="Arial"/>
                <a:cs typeface="Arial"/>
              </a:rPr>
              <a:t>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b="1" i="1" dirty="0" smtClean="0">
                <a:latin typeface="Arial"/>
                <a:cs typeface="Arial"/>
              </a:rPr>
              <a:t>Actual Agency </a:t>
            </a:r>
            <a:r>
              <a:rPr lang="en-US" sz="2200" dirty="0" smtClean="0">
                <a:latin typeface="Arial"/>
                <a:cs typeface="Arial"/>
              </a:rPr>
              <a:t>– the FR allegedly directed the act that caused injury to a third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party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b="1" i="1" dirty="0" smtClean="0">
                <a:latin typeface="Arial"/>
                <a:cs typeface="Arial"/>
              </a:rPr>
              <a:t>Apparent Agency</a:t>
            </a:r>
            <a:r>
              <a:rPr lang="en-US" sz="2200" dirty="0" smtClean="0">
                <a:latin typeface="Arial"/>
                <a:cs typeface="Arial"/>
              </a:rPr>
              <a:t> – the injured party reasonably thought it was dealing directly with the FR, not a FE </a:t>
            </a:r>
            <a:endParaRPr lang="en-US" sz="2200" dirty="0" smtClean="0">
              <a:latin typeface="Arial"/>
              <a:cs typeface="Arial"/>
            </a:endParaRPr>
          </a:p>
          <a:p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259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Employment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Holding party “A” responsible for the employment and labor relations activities of party “B”.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In the franchise context, allegations that a franchisor is responsible for its franchisees’ human resource policies due to excessive control over franchisees above that necessary to protect their intellectual property.</a:t>
            </a:r>
          </a:p>
          <a:p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374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Employment – The NLRB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The NLRB Matter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What is the “NLRB”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What has happened?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Complaints </a:t>
            </a:r>
            <a:r>
              <a:rPr lang="en-US" sz="2200" dirty="0" smtClean="0">
                <a:latin typeface="Arial"/>
                <a:cs typeface="Arial"/>
              </a:rPr>
              <a:t>vs. </a:t>
            </a:r>
            <a:r>
              <a:rPr lang="en-US" sz="2200" dirty="0">
                <a:latin typeface="Arial"/>
                <a:cs typeface="Arial"/>
              </a:rPr>
              <a:t>McDonald’s USA LLC and numerous “</a:t>
            </a:r>
            <a:r>
              <a:rPr lang="en-US" sz="2200" dirty="0" err="1">
                <a:latin typeface="Arial"/>
                <a:cs typeface="Arial"/>
              </a:rPr>
              <a:t>McDs</a:t>
            </a:r>
            <a:r>
              <a:rPr lang="en-US" sz="2200" dirty="0">
                <a:latin typeface="Arial"/>
                <a:cs typeface="Arial"/>
              </a:rPr>
              <a:t>” </a:t>
            </a:r>
            <a:r>
              <a:rPr lang="en-US" sz="2200" dirty="0" smtClean="0">
                <a:latin typeface="Arial"/>
                <a:cs typeface="Arial"/>
              </a:rPr>
              <a:t>FEs </a:t>
            </a:r>
            <a:endParaRPr lang="en-US" sz="2200" dirty="0">
              <a:latin typeface="Arial"/>
              <a:cs typeface="Arial"/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First hearing – NYC; Mar. 30, </a:t>
            </a:r>
            <a:r>
              <a:rPr lang="en-US" sz="2200" dirty="0" smtClean="0">
                <a:latin typeface="Arial"/>
                <a:cs typeface="Arial"/>
              </a:rPr>
              <a:t>2015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Amicus Brief in </a:t>
            </a:r>
            <a:r>
              <a:rPr lang="en-US" sz="2200" i="1" dirty="0" smtClean="0">
                <a:latin typeface="Arial"/>
                <a:cs typeface="Arial"/>
              </a:rPr>
              <a:t>Browning Ferris </a:t>
            </a:r>
            <a:r>
              <a:rPr lang="en-US" sz="2200" dirty="0" smtClean="0">
                <a:latin typeface="Arial"/>
                <a:cs typeface="Arial"/>
              </a:rPr>
              <a:t>case (June 2015)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Advice Memo in re “</a:t>
            </a:r>
            <a:r>
              <a:rPr lang="en-US" sz="2200" dirty="0" err="1" smtClean="0">
                <a:latin typeface="Arial"/>
                <a:cs typeface="Arial"/>
              </a:rPr>
              <a:t>Freshii</a:t>
            </a:r>
            <a:r>
              <a:rPr lang="en-US" sz="2200" dirty="0" smtClean="0">
                <a:latin typeface="Arial"/>
                <a:cs typeface="Arial"/>
              </a:rPr>
              <a:t>” (April 28, 2015)</a:t>
            </a: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What may happen?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NLRB Process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Legislative steps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Political steps</a:t>
            </a:r>
          </a:p>
        </p:txBody>
      </p:sp>
    </p:spTree>
    <p:extLst>
      <p:ext uri="{BB962C8B-B14F-4D97-AF65-F5344CB8AC3E}">
        <p14:creationId xmlns:p14="http://schemas.microsoft.com/office/powerpoint/2010/main" val="350422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Employment – The NLRB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/>
                <a:cs typeface="Arial"/>
              </a:rPr>
              <a:t>Timeline and “Where Do We Go From Here”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2014: </a:t>
            </a:r>
            <a:r>
              <a:rPr lang="en-US" sz="2200" dirty="0" smtClean="0">
                <a:latin typeface="Arial"/>
                <a:cs typeface="Arial"/>
              </a:rPr>
              <a:t>GC </a:t>
            </a:r>
            <a:r>
              <a:rPr lang="en-US" sz="2200" dirty="0">
                <a:latin typeface="Arial"/>
                <a:cs typeface="Arial"/>
              </a:rPr>
              <a:t>issued admin. complaints within the NLRB.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2015: </a:t>
            </a:r>
            <a:r>
              <a:rPr lang="en-US" sz="2200" dirty="0" smtClean="0">
                <a:latin typeface="Arial"/>
                <a:cs typeface="Arial"/>
              </a:rPr>
              <a:t>Hearings </a:t>
            </a:r>
            <a:r>
              <a:rPr lang="en-US" sz="2200" dirty="0">
                <a:latin typeface="Arial"/>
                <a:cs typeface="Arial"/>
              </a:rPr>
              <a:t>before </a:t>
            </a:r>
            <a:r>
              <a:rPr lang="en-US" sz="2200" dirty="0" err="1">
                <a:latin typeface="Arial"/>
                <a:cs typeface="Arial"/>
              </a:rPr>
              <a:t>ALJs</a:t>
            </a:r>
            <a:r>
              <a:rPr lang="en-US" sz="2200" dirty="0">
                <a:latin typeface="Arial"/>
                <a:cs typeface="Arial"/>
              </a:rPr>
              <a:t> within the NLRB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201_: </a:t>
            </a:r>
            <a:r>
              <a:rPr lang="en-US" sz="2200" dirty="0" err="1">
                <a:latin typeface="Arial"/>
                <a:cs typeface="Arial"/>
              </a:rPr>
              <a:t>ALJs</a:t>
            </a:r>
            <a:r>
              <a:rPr lang="en-US" sz="2200" dirty="0">
                <a:latin typeface="Arial"/>
                <a:cs typeface="Arial"/>
              </a:rPr>
              <a:t> issue decisions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201_: Cases may be consolidated; appealed to full NLRB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201_: NLRB conducts a hearing and render a decision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201_: NLRB decision can be appealed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201_: U.S. Ct. Appeals for DC Circuit (3-judge panel); then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20__: </a:t>
            </a:r>
            <a:r>
              <a:rPr lang="en-US" sz="2200" dirty="0">
                <a:latin typeface="Arial"/>
                <a:cs typeface="Arial"/>
              </a:rPr>
              <a:t>possible appeal to DC Circuit (</a:t>
            </a:r>
            <a:r>
              <a:rPr lang="en-US" sz="2200" i="1" dirty="0" err="1">
                <a:latin typeface="Arial"/>
                <a:cs typeface="Arial"/>
              </a:rPr>
              <a:t>en</a:t>
            </a:r>
            <a:r>
              <a:rPr lang="en-US" sz="2200" i="1" dirty="0">
                <a:latin typeface="Arial"/>
                <a:cs typeface="Arial"/>
              </a:rPr>
              <a:t> banc</a:t>
            </a:r>
            <a:r>
              <a:rPr lang="en-US" sz="2200" dirty="0">
                <a:latin typeface="Arial"/>
                <a:cs typeface="Arial"/>
              </a:rPr>
              <a:t>); then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20__: </a:t>
            </a:r>
            <a:r>
              <a:rPr lang="en-US" sz="2200" dirty="0">
                <a:latin typeface="Arial"/>
                <a:cs typeface="Arial"/>
              </a:rPr>
              <a:t>possible appeal to U.S. Supreme Court</a:t>
            </a:r>
          </a:p>
        </p:txBody>
      </p:sp>
    </p:spTree>
    <p:extLst>
      <p:ext uri="{BB962C8B-B14F-4D97-AF65-F5344CB8AC3E}">
        <p14:creationId xmlns:p14="http://schemas.microsoft.com/office/powerpoint/2010/main" val="65429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Employment – The NLRB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62733"/>
              </p:ext>
            </p:extLst>
          </p:nvPr>
        </p:nvGraphicFramePr>
        <p:xfrm>
          <a:off x="409305" y="1513437"/>
          <a:ext cx="8321039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4267"/>
                <a:gridCol w="5066772"/>
              </a:tblGrid>
              <a:tr h="977219">
                <a:tc gridSpan="2">
                  <a:txBody>
                    <a:bodyPr/>
                    <a:lstStyle/>
                    <a:p>
                      <a:r>
                        <a:rPr lang="en-US" sz="3200" dirty="0" smtClean="0"/>
                        <a:t>GC </a:t>
                      </a:r>
                      <a:r>
                        <a:rPr lang="en-US" sz="3200" i="1" dirty="0" smtClean="0"/>
                        <a:t>amicus</a:t>
                      </a:r>
                      <a:r>
                        <a:rPr lang="en-US" sz="3200" dirty="0" smtClean="0"/>
                        <a:t> brief in </a:t>
                      </a:r>
                      <a:r>
                        <a:rPr lang="en-US" sz="3200" u="sng" dirty="0" smtClean="0"/>
                        <a:t>Browning-Ferris</a:t>
                      </a:r>
                      <a:r>
                        <a:rPr lang="en-US" sz="3200" dirty="0" smtClean="0"/>
                        <a:t> (June 2015):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i="1" dirty="0" smtClean="0"/>
                        <a:t>Cites David Weil’s writing on “Fissured Workplaces</a:t>
                      </a:r>
                      <a:r>
                        <a:rPr lang="en-US" sz="2000" dirty="0" smtClean="0"/>
                        <a:t>”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i="1" dirty="0" smtClean="0"/>
                        <a:t>Weil heads US Dept. of Labor Wage &amp; Hours Div.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2307755">
                <a:tc>
                  <a:txBody>
                    <a:bodyPr/>
                    <a:lstStyle/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[T]he putative joint employer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wields sufficient influence over the working conditions of the other entity’s employees </a:t>
                      </a:r>
                      <a:r>
                        <a:rPr lang="en-US" sz="2000" dirty="0" smtClean="0"/>
                        <a:t>such that meaningful bargaining could not occur in its absence.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[O]ne entity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 in a position to influence the labor relations policies of the other</a:t>
                      </a:r>
                      <a:r>
                        <a:rPr lang="en-US" sz="2000" dirty="0" smtClean="0"/>
                        <a:t>, such as outsourcing of functions integral to the employer’s business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or franchising</a:t>
                      </a:r>
                      <a:r>
                        <a:rPr lang="en-US" sz="2000" dirty="0" smtClean="0"/>
                        <a:t>. Both types of work arrangements “alter who is the employer of record or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make the worker-employer tie tenuous and far less transparent</a:t>
                      </a:r>
                      <a:r>
                        <a:rPr lang="en-US" sz="2000" dirty="0" smtClean="0"/>
                        <a:t>.”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474617">
                <a:tc gridSpan="2"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GC stmt re McDonald’s on website (July 2015)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01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Employment – The NLRB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Arial"/>
                <a:cs typeface="Arial"/>
              </a:rPr>
              <a:t>What is there to work from?</a:t>
            </a: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June 2014 – three paras. in </a:t>
            </a:r>
            <a:r>
              <a:rPr lang="en-US" sz="2200" i="1" dirty="0" smtClean="0">
                <a:latin typeface="Arial"/>
                <a:cs typeface="Arial"/>
              </a:rPr>
              <a:t>Browning Ferris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July 2014 – two para. statement on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cs typeface="Arial"/>
              </a:rPr>
              <a:t>Oct. 2014 – remarks by Gen Counsel at W. Va. Law School </a:t>
            </a:r>
            <a:r>
              <a:rPr lang="en-US" sz="2200" dirty="0" smtClean="0">
                <a:latin typeface="Arial"/>
                <a:cs typeface="Arial"/>
              </a:rPr>
              <a:t>(arguments vs. franchisors </a:t>
            </a:r>
            <a:r>
              <a:rPr lang="en-US" sz="2200" dirty="0">
                <a:latin typeface="Arial"/>
                <a:cs typeface="Arial"/>
              </a:rPr>
              <a:t>could face </a:t>
            </a:r>
            <a:r>
              <a:rPr lang="en-US" sz="2200" dirty="0" smtClean="0">
                <a:latin typeface="Arial"/>
                <a:cs typeface="Arial"/>
              </a:rPr>
              <a:t>"</a:t>
            </a:r>
            <a:r>
              <a:rPr lang="en-US" sz="2200" dirty="0">
                <a:latin typeface="Arial"/>
                <a:cs typeface="Arial"/>
              </a:rPr>
              <a:t>a problem legally</a:t>
            </a:r>
            <a:r>
              <a:rPr lang="en-US" sz="2200" dirty="0" smtClean="0">
                <a:latin typeface="Arial"/>
                <a:cs typeface="Arial"/>
              </a:rPr>
              <a:t>.“)</a:t>
            </a: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Considerable body of previous cases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March 2015 – McDonald’s hearings – but precious few facts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 smtClean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New!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May 12, 2015 – NLRB posts GC advice memo on Joint Employment case (In Re </a:t>
            </a:r>
            <a:r>
              <a:rPr lang="en-US" sz="2200" dirty="0" err="1" smtClean="0">
                <a:latin typeface="Arial"/>
                <a:cs typeface="Arial"/>
              </a:rPr>
              <a:t>Freshii</a:t>
            </a:r>
            <a:r>
              <a:rPr lang="en-US" sz="2200" dirty="0" smtClean="0">
                <a:latin typeface="Arial"/>
                <a:cs typeface="Arial"/>
              </a:rPr>
              <a:t>)</a:t>
            </a: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9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Joint Employment – The NLRB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>
                <a:latin typeface="Arial"/>
                <a:cs typeface="Arial"/>
              </a:rPr>
              <a:t>Advice Memo in re </a:t>
            </a:r>
            <a:r>
              <a:rPr lang="en-US" sz="2200" i="1" u="sng" dirty="0" err="1" smtClean="0">
                <a:latin typeface="Arial"/>
                <a:cs typeface="Arial"/>
              </a:rPr>
              <a:t>Freshii</a:t>
            </a:r>
            <a:r>
              <a:rPr lang="en-US" sz="2200" u="sng" dirty="0" smtClean="0">
                <a:latin typeface="Arial"/>
                <a:cs typeface="Arial"/>
              </a:rPr>
              <a:t>, Apr. 28, 2015</a:t>
            </a:r>
            <a:endParaRPr lang="en-US" sz="2200" u="sng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FR gave advice on various matters but did not bind FE on labor and </a:t>
            </a:r>
            <a:r>
              <a:rPr lang="en-US" sz="2200" dirty="0" err="1" smtClean="0">
                <a:latin typeface="Arial"/>
                <a:cs typeface="Arial"/>
              </a:rPr>
              <a:t>HR</a:t>
            </a:r>
            <a:r>
              <a:rPr lang="en-US" sz="2200" dirty="0" smtClean="0">
                <a:latin typeface="Arial"/>
                <a:cs typeface="Arial"/>
              </a:rPr>
              <a:t>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FE could choose to do as it wished re labor and </a:t>
            </a:r>
            <a:r>
              <a:rPr lang="en-US" sz="2200" dirty="0" err="1" smtClean="0">
                <a:latin typeface="Arial"/>
                <a:cs typeface="Arial"/>
              </a:rPr>
              <a:t>HR</a:t>
            </a:r>
            <a:r>
              <a:rPr lang="en-US" sz="2200" dirty="0" smtClean="0">
                <a:latin typeface="Arial"/>
                <a:cs typeface="Arial"/>
              </a:rPr>
              <a:t>, and was exclusively responsible for employment matters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FR advice and guidance geared to brand </a:t>
            </a:r>
            <a:r>
              <a:rPr lang="en-US" sz="2200" dirty="0" err="1" smtClean="0">
                <a:latin typeface="Arial"/>
                <a:cs typeface="Arial"/>
              </a:rPr>
              <a:t>stds</a:t>
            </a:r>
            <a:endParaRPr lang="en-US" sz="2200" dirty="0" smtClean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FR may have facilities collecting resumes, but just passed them on to FEs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Arial"/>
                <a:cs typeface="Arial"/>
              </a:rPr>
              <a:t>FR didn’t provide scheduling S/W, get involved in wages, hiring, firing, etc. </a:t>
            </a:r>
            <a:endParaRPr lang="en-US" sz="2200" dirty="0">
              <a:latin typeface="Arial"/>
              <a:cs typeface="Arial"/>
            </a:endParaRPr>
          </a:p>
          <a:p>
            <a:pPr>
              <a:spcBef>
                <a:spcPts val="600"/>
              </a:spcBef>
            </a:pPr>
            <a:r>
              <a:rPr lang="en-US" sz="2200" b="1" i="1" dirty="0" smtClean="0">
                <a:latin typeface="Arial"/>
                <a:cs typeface="Arial"/>
              </a:rPr>
              <a:t>GC’s Conclusion:  FR not a Joint Employer under “old” or the GC’s proposed new </a:t>
            </a:r>
            <a:r>
              <a:rPr lang="en-US" sz="2200" b="1" i="1" dirty="0" err="1" smtClean="0">
                <a:latin typeface="Arial"/>
                <a:cs typeface="Arial"/>
              </a:rPr>
              <a:t>std</a:t>
            </a:r>
            <a:endParaRPr lang="en-US" sz="2200" b="1" i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89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 smtClean="0">
                <a:solidFill>
                  <a:srgbClr val="D32B30"/>
                </a:solidFill>
                <a:latin typeface="Arial"/>
                <a:cs typeface="Arial"/>
              </a:rPr>
              <a:t>Vicarious Liability – The Courts </a:t>
            </a:r>
            <a:endParaRPr lang="en-US" sz="2400" b="1" dirty="0">
              <a:solidFill>
                <a:srgbClr val="D32B3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5058" y="1357822"/>
            <a:ext cx="797978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9725" lvl="1" indent="-279400">
              <a:spcAft>
                <a:spcPts val="1200"/>
              </a:spcAft>
            </a:pPr>
            <a:r>
              <a:rPr lang="en-US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Vicarious liability cases </a:t>
            </a:r>
            <a:r>
              <a:rPr lang="en-US" sz="2200" dirty="0"/>
              <a:t>– courts carefully review facts </a:t>
            </a:r>
          </a:p>
          <a:p>
            <a:pPr marL="74295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i="1" u="sng" dirty="0"/>
              <a:t>Patterson v. Domino’s Pizza</a:t>
            </a:r>
            <a:r>
              <a:rPr lang="en-US" sz="2200" dirty="0"/>
              <a:t>, 333 P.3d 723 (Cal. Sup. Ct. 2014)</a:t>
            </a:r>
          </a:p>
          <a:p>
            <a:pPr marL="74295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i="1" u="sng" dirty="0"/>
              <a:t>Singh v. 7-Eleven, Inc.</a:t>
            </a:r>
            <a:r>
              <a:rPr lang="en-US" sz="2200" dirty="0"/>
              <a:t>, 2007 WL </a:t>
            </a:r>
            <a:r>
              <a:rPr lang="en-US" sz="2200" dirty="0" smtClean="0"/>
              <a:t>715488 (</a:t>
            </a:r>
            <a:r>
              <a:rPr lang="en-US" sz="2200" dirty="0"/>
              <a:t>ND Cal. Mar. 8, 2007) </a:t>
            </a:r>
            <a:endParaRPr lang="en-US" sz="2200" dirty="0" smtClean="0"/>
          </a:p>
          <a:p>
            <a:pPr marL="1200150" lvl="3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applied </a:t>
            </a:r>
            <a:r>
              <a:rPr lang="en-US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 reality test</a:t>
            </a:r>
            <a:r>
              <a:rPr lang="en-US" sz="2200" dirty="0"/>
              <a:t>; control of </a:t>
            </a:r>
            <a:r>
              <a:rPr lang="en-US" sz="2200" dirty="0" smtClean="0"/>
              <a:t>hrs., </a:t>
            </a:r>
            <a:r>
              <a:rPr lang="en-US" sz="2200" dirty="0"/>
              <a:t>uniforms, service, deliveries, </a:t>
            </a:r>
            <a:r>
              <a:rPr lang="en-US" sz="2200" dirty="0" smtClean="0"/>
              <a:t>rt. </a:t>
            </a:r>
            <a:r>
              <a:rPr lang="en-US" sz="2200" dirty="0"/>
              <a:t>to terminate, not enough to “interfere with day-to-day operations of the Store” </a:t>
            </a:r>
            <a:endParaRPr lang="en-US" sz="2200" dirty="0" smtClean="0"/>
          </a:p>
          <a:p>
            <a:pPr marL="1200150" lvl="3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even </a:t>
            </a:r>
            <a:r>
              <a:rPr lang="en-US" sz="2200" dirty="0"/>
              <a:t>control over payroll, time records, tax collection</a:t>
            </a:r>
            <a:r>
              <a:rPr lang="en-US" sz="2200" dirty="0" smtClean="0"/>
              <a:t>/ payment </a:t>
            </a:r>
            <a:r>
              <a:rPr lang="en-US" sz="2200" dirty="0"/>
              <a:t>not enough to establish that FR was employer)  </a:t>
            </a:r>
          </a:p>
          <a:p>
            <a:pPr marL="74295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i="1" u="sng" dirty="0"/>
              <a:t>Hatcher v. Augustus</a:t>
            </a:r>
            <a:r>
              <a:rPr lang="en-US" sz="2200" dirty="0"/>
              <a:t>, 956 F. Supp. </a:t>
            </a:r>
            <a:r>
              <a:rPr lang="en-US" sz="2200" dirty="0" smtClean="0"/>
              <a:t>387 (E.D.N.Y. 1997</a:t>
            </a:r>
            <a:r>
              <a:rPr lang="en-US" sz="2200" dirty="0"/>
              <a:t>) (FR didn’t operate, have </a:t>
            </a:r>
            <a:r>
              <a:rPr lang="en-US" sz="2200" dirty="0" smtClean="0"/>
              <a:t>hiring/firing power; </a:t>
            </a:r>
            <a:r>
              <a:rPr lang="en-US" sz="2200" dirty="0"/>
              <a:t>FR </a:t>
            </a:r>
            <a:r>
              <a:rPr lang="en-US" sz="2200" dirty="0" smtClean="0"/>
              <a:t>not jt. </a:t>
            </a:r>
            <a:r>
              <a:rPr lang="en-US" sz="2200" dirty="0"/>
              <a:t>employer</a:t>
            </a:r>
            <a:r>
              <a:rPr lang="en-US" sz="2200" dirty="0" smtClean="0"/>
              <a:t>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9347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919</Words>
  <Application>Microsoft Office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Custom Design</vt:lpstr>
      <vt:lpstr>Office Theme</vt:lpstr>
      <vt:lpstr>Vicarious Liability and “Joint Employer” Issues in Franchising May 2015</vt:lpstr>
      <vt:lpstr> Vicarious Liability</vt:lpstr>
      <vt:lpstr>Joint Employment </vt:lpstr>
      <vt:lpstr>Joint Employment – The NLRB </vt:lpstr>
      <vt:lpstr>Joint Employment – The NLRB </vt:lpstr>
      <vt:lpstr>Joint Employment – The NLRB </vt:lpstr>
      <vt:lpstr>Joint Employment – The NLRB </vt:lpstr>
      <vt:lpstr>Joint Employment – The NLRB </vt:lpstr>
      <vt:lpstr>Vicarious Liability – The Courts </vt:lpstr>
      <vt:lpstr>Joint Employer – The Courts </vt:lpstr>
      <vt:lpstr>A Call to Excellence</vt:lpstr>
      <vt:lpstr>A Call to Excellence</vt:lpstr>
      <vt:lpstr>A Call to Excellence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devans</dc:creator>
  <cp:lastModifiedBy>Lee Plave</cp:lastModifiedBy>
  <cp:revision>35</cp:revision>
  <dcterms:created xsi:type="dcterms:W3CDTF">2012-05-22T21:52:17Z</dcterms:created>
  <dcterms:modified xsi:type="dcterms:W3CDTF">2015-05-13T18:06:36Z</dcterms:modified>
</cp:coreProperties>
</file>