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63" r:id="rId2"/>
    <p:sldId id="264" r:id="rId3"/>
    <p:sldId id="273" r:id="rId4"/>
    <p:sldId id="270" r:id="rId5"/>
    <p:sldId id="271" r:id="rId6"/>
    <p:sldId id="272" r:id="rId7"/>
    <p:sldId id="257" r:id="rId8"/>
    <p:sldId id="259" r:id="rId9"/>
    <p:sldId id="260" r:id="rId10"/>
    <p:sldId id="262" r:id="rId11"/>
    <p:sldId id="275" r:id="rId1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3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C146E-6DD8-4E4D-AAF5-26470382029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B40B316-1913-406C-A0FC-98C09C62F689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FR</a:t>
          </a:r>
          <a:endParaRPr lang="en-US" b="1" dirty="0"/>
        </a:p>
      </dgm:t>
    </dgm:pt>
    <dgm:pt modelId="{847510AA-94B4-4341-B32C-6D2543E257AD}" type="parTrans" cxnId="{6239E3E1-6309-423F-AEC4-51DE8651295A}">
      <dgm:prSet/>
      <dgm:spPr/>
      <dgm:t>
        <a:bodyPr/>
        <a:lstStyle/>
        <a:p>
          <a:endParaRPr lang="en-US"/>
        </a:p>
      </dgm:t>
    </dgm:pt>
    <dgm:pt modelId="{76F19DD9-17E9-4BAA-AEEE-2AD0F1222131}" type="sibTrans" cxnId="{6239E3E1-6309-423F-AEC4-51DE8651295A}">
      <dgm:prSet/>
      <dgm:spPr/>
      <dgm:t>
        <a:bodyPr/>
        <a:lstStyle/>
        <a:p>
          <a:endParaRPr lang="en-US"/>
        </a:p>
      </dgm:t>
    </dgm:pt>
    <dgm:pt modelId="{8AF53273-034E-4D38-858E-C9C6D58891FD}">
      <dgm:prSet phldrT="[Text]"/>
      <dgm:spPr/>
      <dgm:t>
        <a:bodyPr/>
        <a:lstStyle/>
        <a:p>
          <a:r>
            <a:rPr lang="en-US" b="1" dirty="0" smtClean="0"/>
            <a:t>FEs</a:t>
          </a:r>
          <a:endParaRPr lang="en-US" b="1" dirty="0"/>
        </a:p>
      </dgm:t>
    </dgm:pt>
    <dgm:pt modelId="{4DA4691F-5281-4436-A02F-EF034BD671B1}" type="parTrans" cxnId="{450290F7-A127-41E7-A266-9ECD476C3914}">
      <dgm:prSet/>
      <dgm:spPr/>
      <dgm:t>
        <a:bodyPr/>
        <a:lstStyle/>
        <a:p>
          <a:endParaRPr lang="en-US"/>
        </a:p>
      </dgm:t>
    </dgm:pt>
    <dgm:pt modelId="{1F3BBF8C-E2B5-4F4A-8851-339CD420E124}" type="sibTrans" cxnId="{450290F7-A127-41E7-A266-9ECD476C3914}">
      <dgm:prSet/>
      <dgm:spPr/>
      <dgm:t>
        <a:bodyPr/>
        <a:lstStyle/>
        <a:p>
          <a:endParaRPr lang="en-US"/>
        </a:p>
      </dgm:t>
    </dgm:pt>
    <dgm:pt modelId="{BCE1D9AB-1671-49BE-AEBA-337D25ED0191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Brand</a:t>
          </a:r>
          <a:endParaRPr lang="en-US" b="1" dirty="0"/>
        </a:p>
      </dgm:t>
    </dgm:pt>
    <dgm:pt modelId="{352144B1-1C3A-49C5-A6C6-3EAF2FA7CB0F}" type="parTrans" cxnId="{63F86472-9167-4291-B332-11FB495B4880}">
      <dgm:prSet/>
      <dgm:spPr/>
      <dgm:t>
        <a:bodyPr/>
        <a:lstStyle/>
        <a:p>
          <a:endParaRPr lang="en-US"/>
        </a:p>
      </dgm:t>
    </dgm:pt>
    <dgm:pt modelId="{45D0DB80-64A6-4EAD-8DC4-49E1244E53AE}" type="sibTrans" cxnId="{63F86472-9167-4291-B332-11FB495B4880}">
      <dgm:prSet/>
      <dgm:spPr/>
      <dgm:t>
        <a:bodyPr/>
        <a:lstStyle/>
        <a:p>
          <a:endParaRPr lang="en-US"/>
        </a:p>
      </dgm:t>
    </dgm:pt>
    <dgm:pt modelId="{5E94081B-512B-46F5-99CB-66BEF76F80BA}" type="pres">
      <dgm:prSet presAssocID="{C26C146E-6DD8-4E4D-AAF5-264703820293}" presName="compositeShape" presStyleCnt="0">
        <dgm:presLayoutVars>
          <dgm:chMax val="7"/>
          <dgm:dir/>
          <dgm:resizeHandles val="exact"/>
        </dgm:presLayoutVars>
      </dgm:prSet>
      <dgm:spPr/>
    </dgm:pt>
    <dgm:pt modelId="{C5B0AEE8-4622-4E71-8795-8C829244FEFB}" type="pres">
      <dgm:prSet presAssocID="{C26C146E-6DD8-4E4D-AAF5-264703820293}" presName="wedge1" presStyleLbl="node1" presStyleIdx="0" presStyleCnt="3"/>
      <dgm:spPr/>
      <dgm:t>
        <a:bodyPr/>
        <a:lstStyle/>
        <a:p>
          <a:endParaRPr lang="en-US"/>
        </a:p>
      </dgm:t>
    </dgm:pt>
    <dgm:pt modelId="{3A74054F-59F5-45FE-9845-03C236C6723E}" type="pres">
      <dgm:prSet presAssocID="{C26C146E-6DD8-4E4D-AAF5-264703820293}" presName="dummy1a" presStyleCnt="0"/>
      <dgm:spPr/>
    </dgm:pt>
    <dgm:pt modelId="{A1EA24F3-FCF0-4777-9271-28AB0AF72D37}" type="pres">
      <dgm:prSet presAssocID="{C26C146E-6DD8-4E4D-AAF5-264703820293}" presName="dummy1b" presStyleCnt="0"/>
      <dgm:spPr/>
    </dgm:pt>
    <dgm:pt modelId="{3D73D3D7-67EB-4ABB-8521-ADD92159C6B6}" type="pres">
      <dgm:prSet presAssocID="{C26C146E-6DD8-4E4D-AAF5-26470382029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B66C7-B90F-4483-8CEC-C224C351FBFE}" type="pres">
      <dgm:prSet presAssocID="{C26C146E-6DD8-4E4D-AAF5-264703820293}" presName="wedge2" presStyleLbl="node1" presStyleIdx="1" presStyleCnt="3"/>
      <dgm:spPr/>
      <dgm:t>
        <a:bodyPr/>
        <a:lstStyle/>
        <a:p>
          <a:endParaRPr lang="en-US"/>
        </a:p>
      </dgm:t>
    </dgm:pt>
    <dgm:pt modelId="{19EFFEA9-A596-4CFD-B6D9-B6B462102827}" type="pres">
      <dgm:prSet presAssocID="{C26C146E-6DD8-4E4D-AAF5-264703820293}" presName="dummy2a" presStyleCnt="0"/>
      <dgm:spPr/>
    </dgm:pt>
    <dgm:pt modelId="{A50A2096-9CA8-413E-BE7F-2F6536DA27C1}" type="pres">
      <dgm:prSet presAssocID="{C26C146E-6DD8-4E4D-AAF5-264703820293}" presName="dummy2b" presStyleCnt="0"/>
      <dgm:spPr/>
    </dgm:pt>
    <dgm:pt modelId="{255159EB-EB32-402F-BEE0-1186909644C7}" type="pres">
      <dgm:prSet presAssocID="{C26C146E-6DD8-4E4D-AAF5-26470382029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1C8F8-4487-43A8-82D8-F7CF3B83C6CB}" type="pres">
      <dgm:prSet presAssocID="{C26C146E-6DD8-4E4D-AAF5-264703820293}" presName="wedge3" presStyleLbl="node1" presStyleIdx="2" presStyleCnt="3"/>
      <dgm:spPr/>
      <dgm:t>
        <a:bodyPr/>
        <a:lstStyle/>
        <a:p>
          <a:endParaRPr lang="en-US"/>
        </a:p>
      </dgm:t>
    </dgm:pt>
    <dgm:pt modelId="{066A32C6-2C54-4749-9FD4-0F49316019DE}" type="pres">
      <dgm:prSet presAssocID="{C26C146E-6DD8-4E4D-AAF5-264703820293}" presName="dummy3a" presStyleCnt="0"/>
      <dgm:spPr/>
    </dgm:pt>
    <dgm:pt modelId="{3497EDBB-8B10-4F47-AF28-E35592CE4AF2}" type="pres">
      <dgm:prSet presAssocID="{C26C146E-6DD8-4E4D-AAF5-264703820293}" presName="dummy3b" presStyleCnt="0"/>
      <dgm:spPr/>
    </dgm:pt>
    <dgm:pt modelId="{CA9A5FC2-A130-4BF3-9D30-07F65E9905AC}" type="pres">
      <dgm:prSet presAssocID="{C26C146E-6DD8-4E4D-AAF5-26470382029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8537-3EAA-4501-8436-94B7E7212743}" type="pres">
      <dgm:prSet presAssocID="{76F19DD9-17E9-4BAA-AEEE-2AD0F1222131}" presName="arrowWedge1" presStyleLbl="fgSibTrans2D1" presStyleIdx="0" presStyleCnt="3"/>
      <dgm:spPr/>
    </dgm:pt>
    <dgm:pt modelId="{E57B2531-1BDD-44A1-9446-15086ED44A7F}" type="pres">
      <dgm:prSet presAssocID="{1F3BBF8C-E2B5-4F4A-8851-339CD420E124}" presName="arrowWedge2" presStyleLbl="fgSibTrans2D1" presStyleIdx="1" presStyleCnt="3"/>
      <dgm:spPr/>
    </dgm:pt>
    <dgm:pt modelId="{879E31C6-E95E-422C-820D-F565C3723F7C}" type="pres">
      <dgm:prSet presAssocID="{45D0DB80-64A6-4EAD-8DC4-49E1244E53AE}" presName="arrowWedge3" presStyleLbl="fgSibTrans2D1" presStyleIdx="2" presStyleCnt="3"/>
      <dgm:spPr/>
    </dgm:pt>
  </dgm:ptLst>
  <dgm:cxnLst>
    <dgm:cxn modelId="{B1A70F30-FD8B-47CE-9A38-96F624C41D63}" type="presOf" srcId="{8AF53273-034E-4D38-858E-C9C6D58891FD}" destId="{255159EB-EB32-402F-BEE0-1186909644C7}" srcOrd="1" destOrd="0" presId="urn:microsoft.com/office/officeart/2005/8/layout/cycle8"/>
    <dgm:cxn modelId="{67DB93FB-7509-406E-8DA4-AB46445E0861}" type="presOf" srcId="{BCE1D9AB-1671-49BE-AEBA-337D25ED0191}" destId="{CA9A5FC2-A130-4BF3-9D30-07F65E9905AC}" srcOrd="1" destOrd="0" presId="urn:microsoft.com/office/officeart/2005/8/layout/cycle8"/>
    <dgm:cxn modelId="{F457421E-8E5F-4597-AB8D-0E51019F2F76}" type="presOf" srcId="{6B40B316-1913-406C-A0FC-98C09C62F689}" destId="{C5B0AEE8-4622-4E71-8795-8C829244FEFB}" srcOrd="0" destOrd="0" presId="urn:microsoft.com/office/officeart/2005/8/layout/cycle8"/>
    <dgm:cxn modelId="{450290F7-A127-41E7-A266-9ECD476C3914}" srcId="{C26C146E-6DD8-4E4D-AAF5-264703820293}" destId="{8AF53273-034E-4D38-858E-C9C6D58891FD}" srcOrd="1" destOrd="0" parTransId="{4DA4691F-5281-4436-A02F-EF034BD671B1}" sibTransId="{1F3BBF8C-E2B5-4F4A-8851-339CD420E124}"/>
    <dgm:cxn modelId="{CAD5E8D8-502D-4ACA-B660-D6BA151F6BAA}" type="presOf" srcId="{6B40B316-1913-406C-A0FC-98C09C62F689}" destId="{3D73D3D7-67EB-4ABB-8521-ADD92159C6B6}" srcOrd="1" destOrd="0" presId="urn:microsoft.com/office/officeart/2005/8/layout/cycle8"/>
    <dgm:cxn modelId="{88C77FB5-0530-40DA-A7D3-28E1DA7C4948}" type="presOf" srcId="{8AF53273-034E-4D38-858E-C9C6D58891FD}" destId="{451B66C7-B90F-4483-8CEC-C224C351FBFE}" srcOrd="0" destOrd="0" presId="urn:microsoft.com/office/officeart/2005/8/layout/cycle8"/>
    <dgm:cxn modelId="{85E67869-932B-4A74-A37A-68D485287BD6}" type="presOf" srcId="{BCE1D9AB-1671-49BE-AEBA-337D25ED0191}" destId="{F631C8F8-4487-43A8-82D8-F7CF3B83C6CB}" srcOrd="0" destOrd="0" presId="urn:microsoft.com/office/officeart/2005/8/layout/cycle8"/>
    <dgm:cxn modelId="{738B4DF1-CA8F-4F1A-9551-64D450042890}" type="presOf" srcId="{C26C146E-6DD8-4E4D-AAF5-264703820293}" destId="{5E94081B-512B-46F5-99CB-66BEF76F80BA}" srcOrd="0" destOrd="0" presId="urn:microsoft.com/office/officeart/2005/8/layout/cycle8"/>
    <dgm:cxn modelId="{63F86472-9167-4291-B332-11FB495B4880}" srcId="{C26C146E-6DD8-4E4D-AAF5-264703820293}" destId="{BCE1D9AB-1671-49BE-AEBA-337D25ED0191}" srcOrd="2" destOrd="0" parTransId="{352144B1-1C3A-49C5-A6C6-3EAF2FA7CB0F}" sibTransId="{45D0DB80-64A6-4EAD-8DC4-49E1244E53AE}"/>
    <dgm:cxn modelId="{6239E3E1-6309-423F-AEC4-51DE8651295A}" srcId="{C26C146E-6DD8-4E4D-AAF5-264703820293}" destId="{6B40B316-1913-406C-A0FC-98C09C62F689}" srcOrd="0" destOrd="0" parTransId="{847510AA-94B4-4341-B32C-6D2543E257AD}" sibTransId="{76F19DD9-17E9-4BAA-AEEE-2AD0F1222131}"/>
    <dgm:cxn modelId="{FAA7FD90-D90A-4451-9815-EA352219DA48}" type="presParOf" srcId="{5E94081B-512B-46F5-99CB-66BEF76F80BA}" destId="{C5B0AEE8-4622-4E71-8795-8C829244FEFB}" srcOrd="0" destOrd="0" presId="urn:microsoft.com/office/officeart/2005/8/layout/cycle8"/>
    <dgm:cxn modelId="{5C265E75-E8C9-466F-BE8E-31435BEA4164}" type="presParOf" srcId="{5E94081B-512B-46F5-99CB-66BEF76F80BA}" destId="{3A74054F-59F5-45FE-9845-03C236C6723E}" srcOrd="1" destOrd="0" presId="urn:microsoft.com/office/officeart/2005/8/layout/cycle8"/>
    <dgm:cxn modelId="{68529DCD-F427-47BF-8749-3240D045E02C}" type="presParOf" srcId="{5E94081B-512B-46F5-99CB-66BEF76F80BA}" destId="{A1EA24F3-FCF0-4777-9271-28AB0AF72D37}" srcOrd="2" destOrd="0" presId="urn:microsoft.com/office/officeart/2005/8/layout/cycle8"/>
    <dgm:cxn modelId="{5349ABBD-68A4-4CC0-B9F9-4EC3292112D0}" type="presParOf" srcId="{5E94081B-512B-46F5-99CB-66BEF76F80BA}" destId="{3D73D3D7-67EB-4ABB-8521-ADD92159C6B6}" srcOrd="3" destOrd="0" presId="urn:microsoft.com/office/officeart/2005/8/layout/cycle8"/>
    <dgm:cxn modelId="{D862747D-1C45-4C73-8203-0D5AAB740FEF}" type="presParOf" srcId="{5E94081B-512B-46F5-99CB-66BEF76F80BA}" destId="{451B66C7-B90F-4483-8CEC-C224C351FBFE}" srcOrd="4" destOrd="0" presId="urn:microsoft.com/office/officeart/2005/8/layout/cycle8"/>
    <dgm:cxn modelId="{47A9022D-ABDD-4B09-9C0A-215D3DEE78F0}" type="presParOf" srcId="{5E94081B-512B-46F5-99CB-66BEF76F80BA}" destId="{19EFFEA9-A596-4CFD-B6D9-B6B462102827}" srcOrd="5" destOrd="0" presId="urn:microsoft.com/office/officeart/2005/8/layout/cycle8"/>
    <dgm:cxn modelId="{C29D2F91-3C93-43E4-BCA3-B7AA27761D16}" type="presParOf" srcId="{5E94081B-512B-46F5-99CB-66BEF76F80BA}" destId="{A50A2096-9CA8-413E-BE7F-2F6536DA27C1}" srcOrd="6" destOrd="0" presId="urn:microsoft.com/office/officeart/2005/8/layout/cycle8"/>
    <dgm:cxn modelId="{AA7B0C14-D218-40FF-A479-C9178AEC7DBA}" type="presParOf" srcId="{5E94081B-512B-46F5-99CB-66BEF76F80BA}" destId="{255159EB-EB32-402F-BEE0-1186909644C7}" srcOrd="7" destOrd="0" presId="urn:microsoft.com/office/officeart/2005/8/layout/cycle8"/>
    <dgm:cxn modelId="{0BDD05FD-812E-420A-9D30-DC0ECD4FA892}" type="presParOf" srcId="{5E94081B-512B-46F5-99CB-66BEF76F80BA}" destId="{F631C8F8-4487-43A8-82D8-F7CF3B83C6CB}" srcOrd="8" destOrd="0" presId="urn:microsoft.com/office/officeart/2005/8/layout/cycle8"/>
    <dgm:cxn modelId="{A38F3061-5729-41D4-B3EC-55E80A11FC0E}" type="presParOf" srcId="{5E94081B-512B-46F5-99CB-66BEF76F80BA}" destId="{066A32C6-2C54-4749-9FD4-0F49316019DE}" srcOrd="9" destOrd="0" presId="urn:microsoft.com/office/officeart/2005/8/layout/cycle8"/>
    <dgm:cxn modelId="{88BC35C0-FF18-4DCA-9531-0FC6933B531C}" type="presParOf" srcId="{5E94081B-512B-46F5-99CB-66BEF76F80BA}" destId="{3497EDBB-8B10-4F47-AF28-E35592CE4AF2}" srcOrd="10" destOrd="0" presId="urn:microsoft.com/office/officeart/2005/8/layout/cycle8"/>
    <dgm:cxn modelId="{9152BAB7-38A2-489C-BE10-F713AA5F3C24}" type="presParOf" srcId="{5E94081B-512B-46F5-99CB-66BEF76F80BA}" destId="{CA9A5FC2-A130-4BF3-9D30-07F65E9905AC}" srcOrd="11" destOrd="0" presId="urn:microsoft.com/office/officeart/2005/8/layout/cycle8"/>
    <dgm:cxn modelId="{1D69EDF4-4706-44E8-A637-763A99ACFAC3}" type="presParOf" srcId="{5E94081B-512B-46F5-99CB-66BEF76F80BA}" destId="{E5858537-3EAA-4501-8436-94B7E7212743}" srcOrd="12" destOrd="0" presId="urn:microsoft.com/office/officeart/2005/8/layout/cycle8"/>
    <dgm:cxn modelId="{7DC9BC5C-3858-43A6-AAE9-FE1B514E1097}" type="presParOf" srcId="{5E94081B-512B-46F5-99CB-66BEF76F80BA}" destId="{E57B2531-1BDD-44A1-9446-15086ED44A7F}" srcOrd="13" destOrd="0" presId="urn:microsoft.com/office/officeart/2005/8/layout/cycle8"/>
    <dgm:cxn modelId="{E8F4AE8A-2046-4856-B416-3242FEB38A9A}" type="presParOf" srcId="{5E94081B-512B-46F5-99CB-66BEF76F80BA}" destId="{879E31C6-E95E-422C-820D-F565C3723F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1859D65B-BB87-4706-BD71-CEE2CDAC83F4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46E8B136-D4D4-4457-B792-0D78A100C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63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0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8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6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4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6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8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6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6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8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303" y="725706"/>
            <a:ext cx="7428629" cy="91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4917"/>
            <a:ext cx="8229600" cy="4381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AF00-6031-C24D-B4DB-0EFFA6491173}" type="datetimeFigureOut">
              <a:rPr lang="en-US" smtClean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7544-EFE8-334D-9DED-EED0119E25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IFA_NewLogo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45" y="6278405"/>
            <a:ext cx="2265377" cy="4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A19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EA19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EA19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EA19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EA19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https://mlsvc01-prod.s3.amazonaws.com/698ac235101/a1afb4c5-ea6e-4af0-9ce2-425a8078e77f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.jpg"/><Relationship Id="rId7" Type="http://schemas.openxmlformats.org/officeDocument/2006/relationships/hyperlink" Target="mailto:lplave@plavekoch.com" TargetMode="External"/><Relationship Id="rId2" Type="http://schemas.openxmlformats.org/officeDocument/2006/relationships/image" Target="https://mlsvc01-prod.s3.amazonaws.com/698ac235101/a1afb4c5-ea6e-4af0-9ce2-425a8078e77f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caprio@providencegroupdc.com" TargetMode="External"/><Relationship Id="rId5" Type="http://schemas.openxmlformats.org/officeDocument/2006/relationships/hyperlink" Target="mailto:jlitchman@providencegroupdc.com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24, 2016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mlsvc01-prod.s3.amazonaws.com/698ac235101/a1afb4c5-ea6e-4af0-9ce2-425a8078e77f.pn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0" y="178933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88786"/>
              </p:ext>
            </p:extLst>
          </p:nvPr>
        </p:nvGraphicFramePr>
        <p:xfrm>
          <a:off x="217714" y="6269021"/>
          <a:ext cx="5625737" cy="539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73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International Franchise Association, 1900 K Street, NW Suite 700, 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</a:rPr>
                        <a:t>Washington,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 DC 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</a:rPr>
                        <a:t>20006</a:t>
                      </a:r>
                      <a:b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</a:rPr>
                        <a:t>@Franchising411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14287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2587715"/>
            <a:ext cx="1097280" cy="1536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59" y="2587715"/>
            <a:ext cx="1095137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84" y="2532852"/>
            <a:ext cx="1097280" cy="1645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714" y="4297683"/>
            <a:ext cx="28738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Jonathan Litchman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000" dirty="0" smtClean="0"/>
              <a:t>The Providence Group</a:t>
            </a:r>
          </a:p>
          <a:p>
            <a:pPr algn="ctr"/>
            <a:r>
              <a:rPr lang="en-US" sz="2000" dirty="0" smtClean="0"/>
              <a:t>@JDLitchman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1030" y="4297683"/>
            <a:ext cx="2643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 Caprio</a:t>
            </a:r>
          </a:p>
          <a:p>
            <a:pPr algn="ctr"/>
            <a:r>
              <a:rPr lang="en-US" sz="2000" dirty="0" smtClean="0"/>
              <a:t>The Providence Group</a:t>
            </a:r>
          </a:p>
          <a:p>
            <a:pPr algn="ctr"/>
            <a:r>
              <a:rPr lang="en-US" sz="2000" dirty="0" smtClean="0"/>
              <a:t>@DWCaprio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6495" y="4297683"/>
            <a:ext cx="19198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Lee Plave</a:t>
            </a:r>
          </a:p>
          <a:p>
            <a:pPr algn="ctr"/>
            <a:r>
              <a:rPr lang="en-US" sz="2000" dirty="0" smtClean="0"/>
              <a:t>Plave Koch PLC</a:t>
            </a:r>
          </a:p>
          <a:p>
            <a:pPr algn="ctr"/>
            <a:r>
              <a:rPr lang="en-US" sz="2000" dirty="0" smtClean="0"/>
              <a:t>@LJPlave</a:t>
            </a:r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3" y="0"/>
            <a:ext cx="7428629" cy="1638086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Focus on PCI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4" y="2169994"/>
            <a:ext cx="4353636" cy="2618611"/>
          </a:xfrm>
        </p:spPr>
      </p:pic>
      <p:sp>
        <p:nvSpPr>
          <p:cNvPr id="7" name="TextBox 6"/>
          <p:cNvSpPr txBox="1"/>
          <p:nvPr/>
        </p:nvSpPr>
        <p:spPr>
          <a:xfrm>
            <a:off x="54584" y="1910682"/>
            <a:ext cx="540451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nnual </a:t>
            </a:r>
            <a:r>
              <a:rPr lang="en-US" sz="2400" dirty="0"/>
              <a:t>assessment under the Payment Card Industry standard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ndependent </a:t>
            </a:r>
            <a:r>
              <a:rPr lang="en-US" sz="2400" dirty="0"/>
              <a:t>third-party auditor 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n-US" sz="2400" dirty="0"/>
              <a:t>Not </a:t>
            </a:r>
            <a:r>
              <a:rPr lang="en-US" sz="2400" dirty="0" smtClean="0"/>
              <a:t>a </a:t>
            </a:r>
            <a:r>
              <a:rPr lang="en-US" sz="2400" dirty="0"/>
              <a:t>check the box exercise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en-US" sz="2400" dirty="0"/>
              <a:t>Importance of strategic plan as you map risk </a:t>
            </a:r>
            <a:r>
              <a:rPr lang="en-US" sz="2400" dirty="0" smtClean="0"/>
              <a:t>assessment </a:t>
            </a:r>
            <a:r>
              <a:rPr lang="en-US" sz="2400" dirty="0"/>
              <a:t>under the PCI guidelines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lsvc01-prod.s3.amazonaws.com/698ac235101/a1afb4c5-ea6e-4af0-9ce2-425a8078e77f.pn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0" y="178933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47" y="3659053"/>
            <a:ext cx="783772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47" y="5220480"/>
            <a:ext cx="731520" cy="1097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1917" y="1791590"/>
            <a:ext cx="4488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Jonathan Litchman</a:t>
            </a:r>
          </a:p>
          <a:p>
            <a:r>
              <a:rPr lang="en-US" dirty="0" smtClean="0"/>
              <a:t>The Providence Group</a:t>
            </a:r>
          </a:p>
          <a:p>
            <a:r>
              <a:rPr lang="en-US" dirty="0" smtClean="0"/>
              <a:t>@JDLitchman</a:t>
            </a:r>
          </a:p>
          <a:p>
            <a:r>
              <a:rPr lang="en-US" u="sng" dirty="0">
                <a:hlinkClick r:id="rId5"/>
              </a:rPr>
              <a:t>jlitchman@providencegroupdc.com</a:t>
            </a:r>
            <a:endParaRPr lang="en-US" dirty="0"/>
          </a:p>
          <a:p>
            <a:r>
              <a:rPr lang="en-US" dirty="0" smtClean="0"/>
              <a:t>571.533.7755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1916" y="3469029"/>
            <a:ext cx="4488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Dan Caprio</a:t>
            </a:r>
          </a:p>
          <a:p>
            <a:r>
              <a:rPr lang="en-US" dirty="0"/>
              <a:t>The Providence Group</a:t>
            </a:r>
          </a:p>
          <a:p>
            <a:r>
              <a:rPr lang="en-US" dirty="0"/>
              <a:t>@DWCaprio</a:t>
            </a:r>
          </a:p>
          <a:p>
            <a:r>
              <a:rPr lang="en-US" dirty="0" smtClean="0">
                <a:hlinkClick r:id="rId6"/>
              </a:rPr>
              <a:t>dcaprio@providencegroupdc.com</a:t>
            </a:r>
            <a:endParaRPr lang="en-US" dirty="0"/>
          </a:p>
          <a:p>
            <a:r>
              <a:rPr lang="en-US" dirty="0" smtClean="0"/>
              <a:t>202.680.4538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14976" y="5110599"/>
            <a:ext cx="4488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Lee Plave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Plave Koch PLC</a:t>
            </a:r>
            <a:endParaRPr lang="en-US" dirty="0"/>
          </a:p>
          <a:p>
            <a:r>
              <a:rPr lang="en-US" dirty="0" smtClean="0"/>
              <a:t>@LJPlave</a:t>
            </a:r>
            <a:endParaRPr lang="en-US" dirty="0"/>
          </a:p>
          <a:p>
            <a:r>
              <a:rPr lang="en-US" dirty="0" smtClean="0">
                <a:hlinkClick r:id="rId7"/>
              </a:rPr>
              <a:t>lplave@plavekoch.com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703.774.1203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826755" y="3948287"/>
            <a:ext cx="49846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00B0F0"/>
                </a:solidFill>
              </a:rPr>
              <a:t>QUESTIONS?</a:t>
            </a:r>
            <a:endParaRPr lang="en-US" sz="4500" dirty="0">
              <a:solidFill>
                <a:srgbClr val="00B0F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36" y="1979953"/>
            <a:ext cx="73009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FTC v Wyndham Worldwide Corp.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916"/>
            <a:ext cx="8229600" cy="481263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Facts: 3 breaches </a:t>
            </a:r>
            <a:r>
              <a:rPr lang="en-US" altLang="en-US" dirty="0"/>
              <a:t>in 2008-09</a:t>
            </a:r>
          </a:p>
          <a:p>
            <a:pPr lvl="1"/>
            <a:r>
              <a:rPr lang="en-US" altLang="en-US" dirty="0" smtClean="0"/>
              <a:t>Network intrusions may have led</a:t>
            </a:r>
            <a:br>
              <a:rPr lang="en-US" altLang="en-US" dirty="0" smtClean="0"/>
            </a:br>
            <a:r>
              <a:rPr lang="en-US" altLang="en-US" dirty="0" smtClean="0"/>
              <a:t>to compromise of PII (here, </a:t>
            </a:r>
            <a:br>
              <a:rPr lang="en-US" altLang="en-US" dirty="0" smtClean="0"/>
            </a:br>
            <a:r>
              <a:rPr lang="en-US" altLang="en-US" dirty="0" smtClean="0"/>
              <a:t>payment card information)</a:t>
            </a:r>
            <a:endParaRPr lang="en-US" altLang="en-US" dirty="0"/>
          </a:p>
          <a:p>
            <a:pPr lvl="1"/>
            <a:r>
              <a:rPr lang="en-US" altLang="en-US" dirty="0" smtClean="0"/>
              <a:t>All data involved was at hotel level</a:t>
            </a:r>
          </a:p>
          <a:p>
            <a:r>
              <a:rPr lang="en-US" altLang="en-US" dirty="0" smtClean="0"/>
              <a:t>2010: FTC launches investigation</a:t>
            </a:r>
          </a:p>
          <a:p>
            <a:r>
              <a:rPr lang="en-US" altLang="en-US" dirty="0" smtClean="0"/>
              <a:t>2012: FTC sues Wyndham, alleges unfair &amp; deceptive acts arising from data security breaches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43" y="2499354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FTC v Wyndham Worldwide Corp.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916"/>
            <a:ext cx="8229600" cy="481263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Case heard by U.S. District Court</a:t>
            </a:r>
          </a:p>
          <a:p>
            <a:r>
              <a:rPr lang="en-US" altLang="en-US" dirty="0" smtClean="0"/>
              <a:t>Interim appeal to U.S. Ct. Apps. for 3d Circuit</a:t>
            </a:r>
          </a:p>
          <a:p>
            <a:r>
              <a:rPr lang="en-US" altLang="en-US" dirty="0" smtClean="0"/>
              <a:t>3d Cir. - FTC can proceed w case (Aug. 2015)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78631"/>
            <a:ext cx="3326722" cy="2286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68617" y="3498939"/>
            <a:ext cx="4582925" cy="25970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EA19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EA19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EA19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EA19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EA19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But – 3d Cir. clips FTC’s </a:t>
            </a:r>
            <a:br>
              <a:rPr lang="en-US" altLang="en-US" dirty="0" smtClean="0"/>
            </a:br>
            <a:r>
              <a:rPr lang="en-US" altLang="en-US" dirty="0" smtClean="0"/>
              <a:t>wings on theory of liability</a:t>
            </a:r>
          </a:p>
          <a:p>
            <a:r>
              <a:rPr lang="en-US" altLang="en-US" dirty="0" smtClean="0"/>
              <a:t>FTC quickly settles w/</a:t>
            </a:r>
            <a:br>
              <a:rPr lang="en-US" altLang="en-US" dirty="0" smtClean="0"/>
            </a:br>
            <a:r>
              <a:rPr lang="en-US" altLang="en-US" dirty="0" smtClean="0"/>
              <a:t>Wyndham (Dec. 2015)</a:t>
            </a:r>
          </a:p>
        </p:txBody>
      </p:sp>
    </p:spTree>
    <p:extLst>
      <p:ext uri="{BB962C8B-B14F-4D97-AF65-F5344CB8AC3E}">
        <p14:creationId xmlns:p14="http://schemas.microsoft.com/office/powerpoint/2010/main" val="10418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FTC v Wyndham Worldwide Corp.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73" y="1710081"/>
            <a:ext cx="8229600" cy="438124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FTC Settlement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altLang="en-US" sz="2600" dirty="0" smtClean="0"/>
              <a:t>Info security required, </a:t>
            </a:r>
            <a:r>
              <a:rPr lang="en-US" altLang="en-US" sz="2600" dirty="0"/>
              <a:t>but </a:t>
            </a:r>
            <a:r>
              <a:rPr lang="en-US" altLang="en-US" sz="2600" dirty="0" smtClean="0"/>
              <a:t>ltd. </a:t>
            </a:r>
            <a:r>
              <a:rPr lang="en-US" altLang="en-US" sz="2600" dirty="0"/>
              <a:t>to PII cardholder </a:t>
            </a:r>
            <a:r>
              <a:rPr lang="en-US" altLang="en-US" sz="2600" dirty="0" smtClean="0"/>
              <a:t>data</a:t>
            </a:r>
          </a:p>
          <a:p>
            <a:pPr lvl="1">
              <a:spcBef>
                <a:spcPts val="0"/>
              </a:spcBef>
            </a:pPr>
            <a:r>
              <a:rPr lang="en-US" altLang="en-US" sz="2600" dirty="0" smtClean="0"/>
              <a:t>Annual </a:t>
            </a:r>
            <a:r>
              <a:rPr lang="en-US" altLang="en-US" sz="2600" dirty="0"/>
              <a:t>security assessments, </a:t>
            </a:r>
            <a:r>
              <a:rPr lang="en-US" altLang="en-US" sz="2600" dirty="0" smtClean="0"/>
              <a:t>ltd </a:t>
            </a:r>
            <a:r>
              <a:rPr lang="en-US" altLang="en-US" sz="2600" dirty="0"/>
              <a:t>to cardholder </a:t>
            </a:r>
            <a:r>
              <a:rPr lang="en-US" altLang="en-US" sz="2600" dirty="0" smtClean="0"/>
              <a:t>data</a:t>
            </a:r>
          </a:p>
          <a:p>
            <a:pPr lvl="1">
              <a:spcBef>
                <a:spcPts val="0"/>
              </a:spcBef>
            </a:pPr>
            <a:r>
              <a:rPr lang="en-US" altLang="en-US" sz="2600" dirty="0" smtClean="0"/>
              <a:t>Safe </a:t>
            </a:r>
            <a:r>
              <a:rPr lang="en-US" altLang="en-US" sz="2600" dirty="0"/>
              <a:t>harbor if </a:t>
            </a:r>
            <a:r>
              <a:rPr lang="en-US" altLang="en-US" sz="2600" dirty="0" smtClean="0"/>
              <a:t>W. obtains </a:t>
            </a:r>
            <a:r>
              <a:rPr lang="en-US" altLang="en-US" sz="2600" dirty="0"/>
              <a:t>PCI-DSS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600" dirty="0" smtClean="0"/>
              <a:t>certification </a:t>
            </a:r>
            <a:r>
              <a:rPr lang="en-US" altLang="en-US" sz="2600" dirty="0"/>
              <a:t>assessment</a:t>
            </a:r>
          </a:p>
          <a:p>
            <a:pPr lvl="1">
              <a:spcBef>
                <a:spcPts val="0"/>
              </a:spcBef>
            </a:pPr>
            <a:r>
              <a:rPr lang="en-US" altLang="en-US" sz="2600" dirty="0" smtClean="0"/>
              <a:t>In practice, W. must treat FEs</a:t>
            </a:r>
            <a:br>
              <a:rPr lang="en-US" altLang="en-US" sz="2600" dirty="0" smtClean="0"/>
            </a:br>
            <a:r>
              <a:rPr lang="en-US" altLang="en-US" sz="2600" dirty="0" smtClean="0"/>
              <a:t>networks  </a:t>
            </a:r>
            <a:r>
              <a:rPr lang="en-US" altLang="en-US" sz="2600" dirty="0"/>
              <a:t>as </a:t>
            </a:r>
            <a:r>
              <a:rPr lang="en-US" altLang="en-US" sz="2600" dirty="0" smtClean="0"/>
              <a:t>“</a:t>
            </a:r>
            <a:r>
              <a:rPr lang="en-US" altLang="en-US" sz="2600" dirty="0"/>
              <a:t>untrusted networks” </a:t>
            </a:r>
          </a:p>
          <a:p>
            <a:pPr lvl="1">
              <a:spcBef>
                <a:spcPts val="0"/>
              </a:spcBef>
            </a:pPr>
            <a:r>
              <a:rPr lang="en-US" altLang="en-US" sz="2600" dirty="0" smtClean="0"/>
              <a:t>W. must protect </a:t>
            </a:r>
            <a:r>
              <a:rPr lang="en-US" altLang="en-US" sz="2600" dirty="0"/>
              <a:t>itself from </a:t>
            </a:r>
            <a:r>
              <a:rPr lang="en-US" altLang="en-US" sz="2600" dirty="0" smtClean="0"/>
              <a:t>risks</a:t>
            </a:r>
            <a:br>
              <a:rPr lang="en-US" altLang="en-US" sz="2600" dirty="0" smtClean="0"/>
            </a:br>
            <a:r>
              <a:rPr lang="en-US" altLang="en-US" sz="2600" dirty="0" smtClean="0"/>
              <a:t>coming </a:t>
            </a:r>
            <a:r>
              <a:rPr lang="en-US" altLang="en-US" sz="2600" u="sng" dirty="0"/>
              <a:t>from</a:t>
            </a:r>
            <a:r>
              <a:rPr lang="en-US" altLang="en-US" sz="2600" dirty="0"/>
              <a:t> FEs and </a:t>
            </a:r>
            <a:r>
              <a:rPr lang="en-US" altLang="en-US" sz="2600" dirty="0" smtClean="0"/>
              <a:t>3d </a:t>
            </a:r>
            <a:r>
              <a:rPr lang="en-US" altLang="en-US" sz="2600" dirty="0"/>
              <a:t>parties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 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would happen in another case, w diff. fact pattern?</a:t>
            </a:r>
          </a:p>
          <a:p>
            <a:pPr lvl="1">
              <a:spcBef>
                <a:spcPts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Bodoni MT Black" panose="02070A03080606020203" pitchFamily="18" charset="0"/>
              </a:rPr>
              <a:t>Bad Facts Make Bad Law</a:t>
            </a:r>
            <a:endParaRPr lang="en-US" altLang="en-US" sz="24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lvl="1">
              <a:spcBef>
                <a:spcPts val="0"/>
              </a:spcBef>
            </a:pPr>
            <a:endParaRPr lang="en-US" alt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22" y="3142950"/>
            <a:ext cx="2057400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4822" y="4971750"/>
            <a:ext cx="2862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 JULIAN" panose="02000000000000000000" pitchFamily="2" charset="0"/>
              </a:rPr>
              <a:t>Oliver Wendell Holmes</a:t>
            </a:r>
            <a:endParaRPr lang="en-US" sz="1400" dirty="0">
              <a:latin typeface="AR JULI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FTC v Wyndham Worldwide Corp.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916"/>
            <a:ext cx="8229600" cy="51130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PRACTICAL OPTIONS: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en-US" dirty="0"/>
              <a:t>Either </a:t>
            </a:r>
            <a:r>
              <a:rPr lang="en-US" altLang="en-US" dirty="0">
                <a:solidFill>
                  <a:srgbClr val="FF0000"/>
                </a:solidFill>
              </a:rPr>
              <a:t>❶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/>
              <a:t>treat FEs as “untrusted networks” (same as other </a:t>
            </a:r>
            <a:r>
              <a:rPr lang="en-US" altLang="en-US" dirty="0" smtClean="0"/>
              <a:t>3rd </a:t>
            </a:r>
            <a:r>
              <a:rPr lang="en-US" altLang="en-US" dirty="0"/>
              <a:t>parties for </a:t>
            </a:r>
            <a:r>
              <a:rPr lang="en-US" altLang="en-US" dirty="0" smtClean="0"/>
              <a:t>purpose </a:t>
            </a:r>
            <a:r>
              <a:rPr lang="en-US" altLang="en-US" dirty="0"/>
              <a:t>of </a:t>
            </a:r>
            <a:r>
              <a:rPr lang="en-US" altLang="en-US" dirty="0" smtClean="0"/>
              <a:t>putting protections in </a:t>
            </a:r>
            <a:r>
              <a:rPr lang="en-US" altLang="en-US" dirty="0"/>
              <a:t>place) or </a:t>
            </a:r>
            <a:r>
              <a:rPr lang="en-US" altLang="en-US" dirty="0">
                <a:solidFill>
                  <a:srgbClr val="FF0000"/>
                </a:solidFill>
              </a:rPr>
              <a:t>❷ </a:t>
            </a:r>
            <a:r>
              <a:rPr lang="en-US" altLang="en-US" dirty="0"/>
              <a:t>as “controlled” networks (in which case FR may be </a:t>
            </a:r>
            <a:r>
              <a:rPr lang="en-US" altLang="en-US" dirty="0" smtClean="0"/>
              <a:t>directly responsible </a:t>
            </a:r>
            <a:r>
              <a:rPr lang="en-US" altLang="en-US" dirty="0"/>
              <a:t>for what goes on at FE </a:t>
            </a:r>
            <a:r>
              <a:rPr lang="en-US" altLang="en-US" dirty="0" smtClean="0"/>
              <a:t>network level</a:t>
            </a:r>
            <a:r>
              <a:rPr lang="en-US" altLang="en-US" dirty="0"/>
              <a:t>).</a:t>
            </a:r>
          </a:p>
          <a:p>
            <a:r>
              <a:rPr lang="en-US" altLang="en-US" dirty="0" smtClean="0"/>
              <a:t>If FR provides security </a:t>
            </a:r>
            <a:r>
              <a:rPr lang="en-US" altLang="en-US" dirty="0"/>
              <a:t>services </a:t>
            </a:r>
            <a:r>
              <a:rPr lang="en-US" altLang="en-US" dirty="0" smtClean="0"/>
              <a:t>to FEs that may tip the balance toward FTC taking action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</a:rPr>
              <a:t>WHY WOULD THERE BE A DIFFERENT OUTCOME?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Different facts, different outcome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Different enforcement body (e.g., state govts)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Private litigation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Do We Go From Here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931" y="1709404"/>
            <a:ext cx="6573915" cy="511308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4600" dirty="0"/>
              <a:t>FRs need </a:t>
            </a:r>
            <a:r>
              <a:rPr lang="en-US" altLang="en-US" sz="4600" dirty="0" smtClean="0"/>
              <a:t>resources for info </a:t>
            </a:r>
            <a:r>
              <a:rPr lang="en-US" altLang="en-US" sz="4600" dirty="0"/>
              <a:t>security</a:t>
            </a:r>
          </a:p>
          <a:p>
            <a:r>
              <a:rPr lang="en-US" altLang="en-US" sz="4600" dirty="0" smtClean="0">
                <a:solidFill>
                  <a:srgbClr val="FF0000"/>
                </a:solidFill>
              </a:rPr>
              <a:t>FR </a:t>
            </a:r>
            <a:r>
              <a:rPr lang="en-US" altLang="en-US" sz="4600" dirty="0">
                <a:solidFill>
                  <a:srgbClr val="FF0000"/>
                </a:solidFill>
              </a:rPr>
              <a:t>network</a:t>
            </a:r>
            <a:r>
              <a:rPr lang="en-US" altLang="en-US" sz="4600" dirty="0"/>
              <a:t> separate </a:t>
            </a:r>
            <a:r>
              <a:rPr lang="en-US" altLang="en-US" sz="4600" dirty="0" smtClean="0"/>
              <a:t/>
            </a:r>
            <a:br>
              <a:rPr lang="en-US" altLang="en-US" sz="4600" dirty="0" smtClean="0"/>
            </a:br>
            <a:r>
              <a:rPr lang="en-US" altLang="en-US" sz="4600" dirty="0" smtClean="0"/>
              <a:t>from </a:t>
            </a:r>
            <a:r>
              <a:rPr lang="en-US" altLang="en-US" sz="4600" dirty="0">
                <a:solidFill>
                  <a:srgbClr val="0070C0"/>
                </a:solidFill>
              </a:rPr>
              <a:t>FE networks</a:t>
            </a:r>
          </a:p>
          <a:p>
            <a:r>
              <a:rPr lang="en-US" altLang="en-US" sz="4600" dirty="0"/>
              <a:t>FEs also need </a:t>
            </a:r>
            <a:r>
              <a:rPr lang="en-US" altLang="en-US" sz="4600" dirty="0" smtClean="0"/>
              <a:t>professional </a:t>
            </a:r>
            <a:br>
              <a:rPr lang="en-US" altLang="en-US" sz="4600" dirty="0" smtClean="0"/>
            </a:br>
            <a:r>
              <a:rPr lang="en-US" altLang="en-US" sz="4600" dirty="0" smtClean="0"/>
              <a:t>assistance w </a:t>
            </a:r>
            <a:r>
              <a:rPr lang="en-US" altLang="en-US" sz="4600" dirty="0"/>
              <a:t>info security</a:t>
            </a:r>
          </a:p>
          <a:p>
            <a:pPr lvl="1"/>
            <a:r>
              <a:rPr lang="en-US" altLang="en-US" sz="3600" dirty="0"/>
              <a:t>But not from the FR!</a:t>
            </a:r>
          </a:p>
          <a:p>
            <a:pPr lvl="1"/>
            <a:r>
              <a:rPr lang="en-US" altLang="en-US" sz="3600" dirty="0"/>
              <a:t>FR can mandate that </a:t>
            </a:r>
            <a:r>
              <a:rPr lang="en-US" altLang="en-US" sz="3600" dirty="0" smtClean="0"/>
              <a:t>FEs</a:t>
            </a:r>
            <a:br>
              <a:rPr lang="en-US" altLang="en-US" sz="3600" dirty="0" smtClean="0"/>
            </a:br>
            <a:r>
              <a:rPr lang="en-US" altLang="en-US" sz="3600" dirty="0" smtClean="0"/>
              <a:t>obtain </a:t>
            </a:r>
            <a:r>
              <a:rPr lang="en-US" altLang="en-US" sz="3600" dirty="0"/>
              <a:t>third party </a:t>
            </a:r>
            <a:r>
              <a:rPr lang="en-US" altLang="en-US" sz="3600" dirty="0" smtClean="0"/>
              <a:t>svcs to </a:t>
            </a:r>
            <a:br>
              <a:rPr lang="en-US" altLang="en-US" sz="3600" dirty="0" smtClean="0"/>
            </a:br>
            <a:r>
              <a:rPr lang="en-US" altLang="en-US" sz="3600" dirty="0" smtClean="0"/>
              <a:t>secure their networks, </a:t>
            </a:r>
            <a:br>
              <a:rPr lang="en-US" altLang="en-US" sz="3600" dirty="0" smtClean="0"/>
            </a:br>
            <a:r>
              <a:rPr lang="en-US" altLang="en-US" sz="3600" dirty="0" smtClean="0"/>
              <a:t>comply </a:t>
            </a:r>
            <a:r>
              <a:rPr lang="en-US" altLang="en-US" sz="3600" dirty="0"/>
              <a:t>with PCI-DSS</a:t>
            </a:r>
          </a:p>
          <a:p>
            <a:pPr lvl="1"/>
            <a:r>
              <a:rPr lang="en-US" altLang="en-US" sz="3600" dirty="0" smtClean="0"/>
              <a:t>Goals: comply, protect consumers’ PII, protect employee PII, protect </a:t>
            </a:r>
            <a:r>
              <a:rPr lang="en-US" altLang="en-US" sz="3600" dirty="0"/>
              <a:t>FR, protect BRAND, protect </a:t>
            </a:r>
            <a:r>
              <a:rPr lang="en-US" altLang="en-US" sz="3600" dirty="0" smtClean="0"/>
              <a:t>FEs</a:t>
            </a:r>
            <a:r>
              <a:rPr lang="en-US" altLang="en-US" sz="3600" dirty="0"/>
              <a:t>’ </a:t>
            </a:r>
            <a:r>
              <a:rPr lang="en-US" altLang="en-US" sz="3600" dirty="0" smtClean="0"/>
              <a:t>equity</a:t>
            </a:r>
            <a:endParaRPr lang="en-US" altLang="en-US" sz="23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3659787"/>
              </p:ext>
            </p:extLst>
          </p:nvPr>
        </p:nvGraphicFramePr>
        <p:xfrm>
          <a:off x="4063925" y="19124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Roadmap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1744663"/>
            <a:ext cx="8079475" cy="4381500"/>
          </a:xfrm>
        </p:spPr>
      </p:pic>
      <p:grpSp>
        <p:nvGrpSpPr>
          <p:cNvPr id="3" name="Group 2"/>
          <p:cNvGrpSpPr/>
          <p:nvPr/>
        </p:nvGrpSpPr>
        <p:grpSpPr>
          <a:xfrm>
            <a:off x="3002504" y="2947908"/>
            <a:ext cx="3237938" cy="2552988"/>
            <a:chOff x="3152632" y="2947908"/>
            <a:chExt cx="3237938" cy="2552988"/>
          </a:xfrm>
        </p:grpSpPr>
        <p:sp>
          <p:nvSpPr>
            <p:cNvPr id="5" name="TextBox 4"/>
            <p:cNvSpPr txBox="1"/>
            <p:nvPr/>
          </p:nvSpPr>
          <p:spPr>
            <a:xfrm>
              <a:off x="4109685" y="5131564"/>
              <a:ext cx="1323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Governance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2632" y="4599298"/>
              <a:ext cx="3237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Cyber Risk Assessment and Plan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20283" y="4026934"/>
              <a:ext cx="1902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Risk Identification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79008" y="2947908"/>
              <a:ext cx="2785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Protecting Cardholder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2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Risk in Context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37" y="1638086"/>
            <a:ext cx="7230124" cy="4828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137" y="6523627"/>
            <a:ext cx="3370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©The Providence Group, LLC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456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Cyber Risk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98" y="1595458"/>
            <a:ext cx="8334604" cy="46801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2137" y="6277963"/>
            <a:ext cx="3370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©The Providence Group, LLC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02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344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 JULIAN</vt:lpstr>
      <vt:lpstr>Arial</vt:lpstr>
      <vt:lpstr>Bodoni MT Black</vt:lpstr>
      <vt:lpstr>Calibri</vt:lpstr>
      <vt:lpstr>Times New Roman</vt:lpstr>
      <vt:lpstr>Office Theme</vt:lpstr>
      <vt:lpstr>PowerPoint Presentation</vt:lpstr>
      <vt:lpstr>FTC v Wyndham Worldwide Corp.</vt:lpstr>
      <vt:lpstr>FTC v Wyndham Worldwide Corp.</vt:lpstr>
      <vt:lpstr>FTC v Wyndham Worldwide Corp.</vt:lpstr>
      <vt:lpstr>FTC v Wyndham Worldwide Corp.</vt:lpstr>
      <vt:lpstr>Where Do We Go From Here</vt:lpstr>
      <vt:lpstr>Cybersecurity Roadmap</vt:lpstr>
      <vt:lpstr>Cyber Risk in Context</vt:lpstr>
      <vt:lpstr>Framing Cyber Risk</vt:lpstr>
      <vt:lpstr> Focus on PCI</vt:lpstr>
      <vt:lpstr>PowerPoint Presentation</vt:lpstr>
    </vt:vector>
  </TitlesOfParts>
  <Company>International Franchise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Moore</dc:creator>
  <cp:lastModifiedBy>Lee Plave</cp:lastModifiedBy>
  <cp:revision>46</cp:revision>
  <cp:lastPrinted>2016-03-24T16:37:11Z</cp:lastPrinted>
  <dcterms:created xsi:type="dcterms:W3CDTF">2015-02-24T15:13:41Z</dcterms:created>
  <dcterms:modified xsi:type="dcterms:W3CDTF">2016-03-24T19:35:20Z</dcterms:modified>
</cp:coreProperties>
</file>